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491" y="796631"/>
            <a:ext cx="6251304" cy="2700706"/>
          </a:xfrm>
        </p:spPr>
        <p:txBody>
          <a:bodyPr bIns="0" anchor="b">
            <a:normAutofit/>
          </a:bodyPr>
          <a:lstStyle>
            <a:lvl1pPr algn="ct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3491" y="3497337"/>
            <a:ext cx="6251304" cy="1011489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3490" y="329308"/>
            <a:ext cx="3719283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7760" y="798973"/>
            <a:ext cx="802005" cy="50357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6834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7252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2373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2" y="798974"/>
            <a:ext cx="4985762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595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0210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2" y="1756130"/>
            <a:ext cx="6251302" cy="195227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4318" y="3708400"/>
            <a:ext cx="6251302" cy="1110725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723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251303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1" y="2013936"/>
            <a:ext cx="2965632" cy="34375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9162" y="2013936"/>
            <a:ext cx="2965424" cy="34375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6344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251303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2965631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2965631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9270" y="2023004"/>
            <a:ext cx="2965523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9270" y="2821491"/>
            <a:ext cx="2965523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496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251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0926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406519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506719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1501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4145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9" y="1129513"/>
            <a:ext cx="308049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 defTabSz="914400">
              <a:spcBef>
                <a:spcPts val="1800"/>
              </a:spcBef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07607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082905" cy="320123"/>
          </a:xfrm>
        </p:spPr>
        <p:txBody>
          <a:bodyPr/>
          <a:lstStyle>
            <a:lvl1pPr algn="l">
              <a:defRPr/>
            </a:lvl1pPr>
          </a:lstStyle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082083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0700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622291"/>
            <a:ext cx="9144000" cy="251227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769" b="-2769"/>
          <a:stretch/>
        </p:blipFill>
        <p:spPr>
          <a:xfrm>
            <a:off x="0" y="6135624"/>
            <a:ext cx="9144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251303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25130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2650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3719283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4768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826823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lar.google.com/scholar?start=10&amp;q=%D0%B5%D0%BA%D0%BE%D0%BD%D0%BE%D0%BC%D1%96%D0%BA%D0%B0+%D0%BF%D1%80%D0%B0%D1%86%D1%96&amp;hl=uk&amp;as_sdt=0,5" TargetMode="External"/><Relationship Id="rId2" Type="http://schemas.openxmlformats.org/officeDocument/2006/relationships/hyperlink" Target="http://elib.hduht.edu.ua/jspui/bitstream/123456789/1363/1/%D0%9F%D0%B0%D0%BA%D0%B5%D1%82%20%D0%BA%D0%BE%D0%BC%D0%BF%D0%BB%D0%B5%D0%BA%D1%81%D0%BD%D0%BE%D0%B3%D0%BE%20%D0%B7%D0%B0%D0%B1%D0%B5%D0%B7%D0%BF%D0%B5%D1%87%D0%B5%D0%BD%D0%BD%D1%8F%20%20201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epository.kpi.kharkov.ua/bitstream/KhPI-Press/47231/3/Book_2019_Pohorelov_Upravlinnia_personalom.pdf" TargetMode="External"/><Relationship Id="rId5" Type="http://schemas.openxmlformats.org/officeDocument/2006/relationships/hyperlink" Target="http://elib.hduht.edu.ua/bitstream/123456789/2881/1/%D0%9F%D0%A0%D0%90%D0%9A%D0%A2%D0%98%D0%9A%D0%A3%D0%9C%202015%203.pdf" TargetMode="External"/><Relationship Id="rId4" Type="http://schemas.openxmlformats.org/officeDocument/2006/relationships/hyperlink" Target="https://ir.kneu.edu.ua/bitstream/handle/2010/11412/ekon_pratsi_09.pdf?sequence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4366" y="93268"/>
            <a:ext cx="7772400" cy="1064762"/>
          </a:xfrm>
        </p:spPr>
        <p:txBody>
          <a:bodyPr>
            <a:normAutofit fontScale="90000"/>
          </a:bodyPr>
          <a:lstStyle/>
          <a:p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Міністерство освіти і науки України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Херсонський державний університет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Факультет економіки І менеджменту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Кафедра економіки, менеджменту і адміністрування</a:t>
            </a:r>
            <a:endParaRPr lang="ru-RU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33364" y="2285992"/>
            <a:ext cx="7416823" cy="571504"/>
          </a:xfrm>
        </p:spPr>
        <p:txBody>
          <a:bodyPr>
            <a:noAutofit/>
          </a:bodyPr>
          <a:lstStyle/>
          <a:p>
            <a:r>
              <a:rPr lang="uk-UA" sz="3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«ЕКОНОМІКА ПРАЦІ ТА СОЦІАЛЬНО-ТРУДОВІ ВІДНОСИНИ»</a:t>
            </a:r>
            <a:endParaRPr lang="ru-RU" sz="3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00166" y="2214554"/>
            <a:ext cx="6400800" cy="1638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57290" y="2571744"/>
            <a:ext cx="6400800" cy="1638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412225" y="4941168"/>
            <a:ext cx="6400800" cy="20058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Галузь знань </a:t>
            </a:r>
            <a:r>
              <a:rPr kumimoji="0" lang="uk-UA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07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Управління та адміністрування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uk-UA" sz="2200" b="1" baseline="0" dirty="0" smtClean="0">
                <a:latin typeface="Calibri" panose="020F0502020204030204" pitchFamily="34" charset="0"/>
                <a:cs typeface="Calibri" panose="020F0502020204030204" pitchFamily="34" charset="0"/>
              </a:rPr>
              <a:t>Спеціальність 073 Менеджмент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Ступінь вищої освіти 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бакалавр</a:t>
            </a:r>
            <a:endParaRPr kumimoji="0" lang="en-US" sz="2200" b="1" i="0" u="sng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200" b="1" u="sng" baseline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Херсон-2020</a:t>
            </a:r>
            <a:endParaRPr kumimoji="0" lang="ru-RU" sz="22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7016" y="0"/>
            <a:ext cx="8856984" cy="485246"/>
          </a:xfrm>
        </p:spPr>
        <p:txBody>
          <a:bodyPr anchor="ctr">
            <a:noAutofit/>
          </a:bodyPr>
          <a:lstStyle/>
          <a:p>
            <a:r>
              <a:rPr lang="uk-UA" sz="2400" b="1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ЕкОНОМІКА</a:t>
            </a:r>
            <a:r>
              <a:rPr lang="uk-UA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 ПРАЦІ ТА СОЦІАЛЬНО-ТРУДОВІ ВІДНОСИНИ</a:t>
            </a:r>
            <a:endParaRPr lang="uk-UA" sz="2400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43608" y="1702373"/>
            <a:ext cx="7849380" cy="11455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формування системи теоретичних і прикладних знань про категорії, поняття, механізми забезпечення ефективної зайнятості населення та прогресивного розвитку соціально-трудових відносин в Україні на всіх </a:t>
            </a: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рівнях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79512" y="2716634"/>
            <a:ext cx="410445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Завдання навчальної дисципліни:</a:t>
            </a:r>
            <a:endParaRPr kumimoji="0" lang="uk-UA" sz="20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79512" y="530547"/>
            <a:ext cx="410445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Предмет навчальної дисципліни:</a:t>
            </a:r>
            <a:endParaRPr kumimoji="0" lang="uk-UA" sz="20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79512" y="1411814"/>
            <a:ext cx="374441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Мета навчальної дисципліни</a:t>
            </a:r>
            <a:r>
              <a:rPr lang="uk-UA" sz="2000" dirty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:</a:t>
            </a:r>
            <a:endParaRPr lang="uk-UA" sz="2000" b="1" dirty="0" smtClean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83568" y="3068960"/>
            <a:ext cx="8352928" cy="338216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85750" lvl="0" indent="-28575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uk-UA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надати </a:t>
            </a:r>
            <a:r>
              <a:rPr lang="uk-UA" sz="1600" b="1" dirty="0">
                <a:latin typeface="Calibri" panose="020F0502020204030204" pitchFamily="34" charset="0"/>
                <a:cs typeface="Calibri" panose="020F0502020204030204" pitchFamily="34" charset="0"/>
              </a:rPr>
              <a:t>науково </a:t>
            </a:r>
            <a:r>
              <a:rPr lang="uk-UA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обґрунтовані знання </a:t>
            </a:r>
            <a:r>
              <a:rPr lang="uk-UA" sz="1600" b="1" dirty="0">
                <a:latin typeface="Calibri" panose="020F0502020204030204" pitchFamily="34" charset="0"/>
                <a:cs typeface="Calibri" panose="020F0502020204030204" pitchFamily="34" charset="0"/>
              </a:rPr>
              <a:t>про процеси, явища й тенденції у соціально-трудовій </a:t>
            </a:r>
            <a:r>
              <a:rPr lang="uk-UA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сфері;</a:t>
            </a:r>
          </a:p>
          <a:p>
            <a:pPr marL="285750" lvl="0" indent="-28575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uk-UA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сформувати системні уявлення про трудовий </a:t>
            </a:r>
            <a:r>
              <a:rPr lang="uk-UA" sz="1600" b="1" dirty="0">
                <a:latin typeface="Calibri" panose="020F0502020204030204" pitchFamily="34" charset="0"/>
                <a:cs typeface="Calibri" panose="020F0502020204030204" pitchFamily="34" charset="0"/>
              </a:rPr>
              <a:t>потенціал, людський капітал, людський розвиток, ринок праці, зайнятість і безробіття, соціально-трудові відносини, організаційні</a:t>
            </a:r>
            <a:r>
              <a:rPr lang="uk-UA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інші </a:t>
            </a:r>
            <a:r>
              <a:rPr lang="uk-UA" sz="1600" b="1" dirty="0">
                <a:latin typeface="Calibri" panose="020F0502020204030204" pitchFamily="34" charset="0"/>
                <a:cs typeface="Calibri" panose="020F0502020204030204" pitchFamily="34" charset="0"/>
              </a:rPr>
              <a:t>економічні й соціальні компоненти процесу праці</a:t>
            </a:r>
            <a:r>
              <a:rPr lang="uk-UA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285750" lvl="0" indent="-28575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uk-UA" sz="1600" b="1" dirty="0">
                <a:latin typeface="Calibri" panose="020F0502020204030204" pitchFamily="34" charset="0"/>
                <a:cs typeface="Calibri" panose="020F0502020204030204" pitchFamily="34" charset="0"/>
              </a:rPr>
              <a:t>р</a:t>
            </a:r>
            <a:r>
              <a:rPr lang="uk-UA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озвинути уміння </a:t>
            </a:r>
            <a:r>
              <a:rPr lang="uk-UA" sz="1600" b="1" dirty="0">
                <a:latin typeface="Calibri" panose="020F0502020204030204" pitchFamily="34" charset="0"/>
                <a:cs typeface="Calibri" panose="020F0502020204030204" pitchFamily="34" charset="0"/>
              </a:rPr>
              <a:t>аналізу соціально-трудових процесів на всіх </a:t>
            </a:r>
            <a:r>
              <a:rPr lang="uk-UA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рівнях економіки, </a:t>
            </a:r>
            <a:r>
              <a:rPr lang="uk-UA" sz="1600" b="1" dirty="0">
                <a:latin typeface="Calibri" panose="020F0502020204030204" pitchFamily="34" charset="0"/>
                <a:cs typeface="Calibri" panose="020F0502020204030204" pitchFamily="34" charset="0"/>
              </a:rPr>
              <a:t>викликати інтерес до наукових досліджень у цій </a:t>
            </a:r>
            <a:r>
              <a:rPr lang="uk-UA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сфері;</a:t>
            </a:r>
          </a:p>
          <a:p>
            <a:pPr marL="285750" lvl="0" indent="-28575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uk-UA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навчити </a:t>
            </a:r>
            <a:r>
              <a:rPr lang="uk-UA" sz="1600" b="1" dirty="0">
                <a:latin typeface="Calibri" panose="020F0502020204030204" pitchFamily="34" charset="0"/>
                <a:cs typeface="Calibri" panose="020F0502020204030204" pitchFamily="34" charset="0"/>
              </a:rPr>
              <a:t>використовувати здобуті знання в конкретних процесах управління соціально-трудовими відносинами, організації праці та забезпечення її високої ефективності на всіх рівнях</a:t>
            </a:r>
            <a:r>
              <a:rPr lang="uk-UA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285750" lvl="0" indent="-28575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uk-UA" sz="1600" b="1" dirty="0">
                <a:latin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uk-UA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формувати навички оцінки та аналізу основних трудових показників на всіх рівнях економіки.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043608" y="824838"/>
            <a:ext cx="7849380" cy="5153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т</a:t>
            </a: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еоретичні аспекти і практичні положення в галузі економіки праці та соціально-трудових відносин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1472" y="4000504"/>
            <a:ext cx="8229600" cy="221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429660"/>
            <a:ext cx="876534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87016" y="0"/>
            <a:ext cx="8856984" cy="4852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z="2400" b="1" u="sng" smtClean="0">
                <a:latin typeface="Calibri" panose="020F0502020204030204" pitchFamily="34" charset="0"/>
                <a:cs typeface="Calibri" panose="020F0502020204030204" pitchFamily="34" charset="0"/>
              </a:rPr>
              <a:t>ЕкОНОМІКА ПРАЦІ ТА СОЦІАЛЬНО-ТРУДОВІ ВІДНОСИНИ</a:t>
            </a:r>
            <a:endParaRPr lang="uk-UA" sz="2400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-252536" y="403026"/>
            <a:ext cx="446449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uk-UA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Програмні компетентності: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58770" y="812278"/>
            <a:ext cx="8713476" cy="27538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 sz="1700" b="1" dirty="0" smtClean="0"/>
              <a:t>1. </a:t>
            </a:r>
            <a:r>
              <a:rPr lang="uk-UA" sz="1700" b="1" dirty="0"/>
              <a:t>Здатність до абстрактного мислення, аналізу, синтезу. </a:t>
            </a:r>
            <a:endParaRPr lang="ru-RU" sz="1700" b="1" dirty="0"/>
          </a:p>
          <a:p>
            <a:r>
              <a:rPr lang="uk-UA" sz="1700" b="1" dirty="0"/>
              <a:t>2</a:t>
            </a:r>
            <a:r>
              <a:rPr lang="uk-UA" sz="1700" b="1" dirty="0" smtClean="0"/>
              <a:t>. </a:t>
            </a:r>
            <a:r>
              <a:rPr lang="uk-UA" sz="1700" b="1" dirty="0"/>
              <a:t>Здатність застосовувати знання у практичних ситуаціях </a:t>
            </a:r>
            <a:endParaRPr lang="ru-RU" sz="1700" b="1" dirty="0"/>
          </a:p>
          <a:p>
            <a:r>
              <a:rPr lang="uk-UA" sz="1700" b="1" dirty="0"/>
              <a:t>3</a:t>
            </a:r>
            <a:r>
              <a:rPr lang="uk-UA" sz="1700" b="1" dirty="0" smtClean="0"/>
              <a:t>. </a:t>
            </a:r>
            <a:r>
              <a:rPr lang="uk-UA" sz="1700" b="1" dirty="0"/>
              <a:t>Навички використання інформаційних і комунікаційних технологій. </a:t>
            </a:r>
            <a:endParaRPr lang="ru-RU" sz="1700" b="1" dirty="0"/>
          </a:p>
          <a:p>
            <a:r>
              <a:rPr lang="uk-UA" sz="1700" b="1" dirty="0"/>
              <a:t>4</a:t>
            </a:r>
            <a:r>
              <a:rPr lang="uk-UA" sz="1700" b="1" dirty="0" smtClean="0"/>
              <a:t>. </a:t>
            </a:r>
            <a:r>
              <a:rPr lang="uk-UA" sz="1700" b="1" dirty="0"/>
              <a:t>Здатність вчитися і оволодівати сучасними знаннями. </a:t>
            </a:r>
            <a:endParaRPr lang="ru-RU" sz="1700" b="1" dirty="0"/>
          </a:p>
          <a:p>
            <a:r>
              <a:rPr lang="uk-UA" sz="1700" b="1" dirty="0" smtClean="0"/>
              <a:t>5. </a:t>
            </a:r>
            <a:r>
              <a:rPr lang="uk-UA" sz="1700" b="1" dirty="0"/>
              <a:t>Здатність генерувати нові ідеї (креативність). </a:t>
            </a:r>
            <a:endParaRPr lang="ru-RU" sz="1700" b="1" dirty="0"/>
          </a:p>
          <a:p>
            <a:r>
              <a:rPr lang="uk-UA" sz="1700" b="1" dirty="0" smtClean="0"/>
              <a:t>6. </a:t>
            </a:r>
            <a:r>
              <a:rPr lang="uk-UA" sz="1700" b="1" dirty="0"/>
              <a:t>Здатність працювати у міжнародному контексті. </a:t>
            </a:r>
            <a:endParaRPr lang="uk-UA" sz="1700" b="1" dirty="0" smtClean="0"/>
          </a:p>
          <a:p>
            <a:r>
              <a:rPr lang="uk-UA" sz="1700" b="1" dirty="0"/>
              <a:t>7</a:t>
            </a:r>
            <a:r>
              <a:rPr lang="uk-UA" sz="1700" b="1" dirty="0" smtClean="0"/>
              <a:t>. </a:t>
            </a:r>
            <a:r>
              <a:rPr lang="uk-UA" sz="1700" b="1" dirty="0"/>
              <a:t>Здатність діяти соціально відповідально і свідомо. </a:t>
            </a:r>
            <a:endParaRPr lang="ru-RU" sz="1700" b="1" dirty="0"/>
          </a:p>
          <a:p>
            <a:r>
              <a:rPr lang="uk-UA" sz="1700" b="1" dirty="0"/>
              <a:t>8</a:t>
            </a:r>
            <a:r>
              <a:rPr lang="uk-UA" sz="1700" b="1" dirty="0" smtClean="0"/>
              <a:t>. </a:t>
            </a:r>
            <a:r>
              <a:rPr lang="uk-UA" sz="1700" b="1" dirty="0"/>
              <a:t>Здатність обирати та використовувати сучасний інструментарій менеджменту. </a:t>
            </a:r>
            <a:endParaRPr lang="ru-RU" sz="1700" b="1" dirty="0"/>
          </a:p>
          <a:p>
            <a:r>
              <a:rPr lang="uk-UA" sz="1700" b="1" dirty="0"/>
              <a:t>9. Здатність працювати в команді та налагоджувати міжособистісну взаємодію при вирішенні професійних завдань. </a:t>
            </a:r>
            <a:endParaRPr lang="ru-RU" sz="1700" b="1" dirty="0"/>
          </a:p>
          <a:p>
            <a:r>
              <a:rPr lang="uk-UA" sz="1700" b="1" dirty="0"/>
              <a:t>10. Здатність оцінювати виконувані роботи, забезпечувати їх якість та мотивувати персонал організації. </a:t>
            </a:r>
            <a:endParaRPr lang="ru-RU" sz="1700" b="1" dirty="0"/>
          </a:p>
          <a:p>
            <a:r>
              <a:rPr lang="uk-UA" sz="1700" b="1" dirty="0"/>
              <a:t>11. Здатність створювати та організовувати ефективні комунікації в процесі управління. </a:t>
            </a:r>
            <a:endParaRPr lang="ru-RU" sz="1700" b="1" dirty="0"/>
          </a:p>
          <a:p>
            <a:r>
              <a:rPr lang="uk-UA" sz="1700" b="1" dirty="0"/>
              <a:t>12. Здатність аналізувати й структурувати проблеми організації, формувати обґрунтовані рішення. </a:t>
            </a:r>
            <a:endParaRPr lang="ru-RU" sz="1700" b="1" dirty="0"/>
          </a:p>
          <a:p>
            <a:r>
              <a:rPr lang="uk-UA" sz="1700" b="1" dirty="0" smtClean="0"/>
              <a:t>13. </a:t>
            </a:r>
            <a:r>
              <a:rPr lang="uk-UA" sz="1700" b="1" dirty="0"/>
              <a:t>Розуміти принципи психології та використовувати їх у професійній діяльності. </a:t>
            </a:r>
            <a:endParaRPr lang="ru-RU" sz="1700" b="1" dirty="0"/>
          </a:p>
          <a:p>
            <a:r>
              <a:rPr lang="uk-UA" sz="1700" b="1" dirty="0" smtClean="0"/>
              <a:t>14. </a:t>
            </a:r>
            <a:r>
              <a:rPr lang="uk-UA" sz="1700" b="1" dirty="0"/>
              <a:t>Здатність формувати та демонструвати лідерські якості та поведінкові навички. </a:t>
            </a:r>
            <a:endParaRPr lang="ru-RU" sz="1700" b="1" dirty="0"/>
          </a:p>
          <a:p>
            <a:endParaRPr lang="ru-RU" sz="17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87016" y="0"/>
            <a:ext cx="8856984" cy="4852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z="2400" b="1" u="sng" smtClean="0">
                <a:latin typeface="Calibri" panose="020F0502020204030204" pitchFamily="34" charset="0"/>
                <a:cs typeface="Calibri" panose="020F0502020204030204" pitchFamily="34" charset="0"/>
              </a:rPr>
              <a:t>ЕкОНОМІКА ПРАЦІ ТА СОЦІАЛЬНО-ТРУДОВІ ВІДНОСИНИ</a:t>
            </a:r>
            <a:endParaRPr lang="uk-UA" sz="2400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87016" y="907058"/>
            <a:ext cx="8605464" cy="51740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 b="1" dirty="0" smtClean="0"/>
              <a:t>1. </a:t>
            </a:r>
            <a:r>
              <a:rPr lang="uk-UA" b="1" dirty="0"/>
              <a:t>Демонструвати знання теорій, методів і функцій менеджменту, сучасних концепцій лідерства. </a:t>
            </a:r>
            <a:endParaRPr lang="ru-RU" b="1" dirty="0"/>
          </a:p>
          <a:p>
            <a:r>
              <a:rPr lang="uk-UA" b="1" dirty="0"/>
              <a:t>2</a:t>
            </a:r>
            <a:r>
              <a:rPr lang="uk-UA" b="1" dirty="0" smtClean="0"/>
              <a:t>. </a:t>
            </a:r>
            <a:r>
              <a:rPr lang="uk-UA" b="1" dirty="0"/>
              <a:t>Демонструвати навички виявлення проблем та обґрунтування управлінських рішень. </a:t>
            </a:r>
            <a:endParaRPr lang="ru-RU" b="1" dirty="0"/>
          </a:p>
          <a:p>
            <a:r>
              <a:rPr lang="uk-UA" b="1" dirty="0"/>
              <a:t>3</a:t>
            </a:r>
            <a:r>
              <a:rPr lang="uk-UA" b="1" dirty="0" smtClean="0"/>
              <a:t>. </a:t>
            </a:r>
            <a:r>
              <a:rPr lang="uk-UA" b="1" dirty="0"/>
              <a:t>Виявляти навички пошуку, збирання та аналізу інформації, розрахунку показників для обґрунтування управлінських рішень. </a:t>
            </a:r>
            <a:endParaRPr lang="ru-RU" b="1" dirty="0"/>
          </a:p>
          <a:p>
            <a:r>
              <a:rPr lang="uk-UA" b="1" dirty="0" smtClean="0"/>
              <a:t>4. </a:t>
            </a:r>
            <a:r>
              <a:rPr lang="uk-UA" b="1" dirty="0"/>
              <a:t>Застосовувати методи менеджменту для забезпечення ефективності діяльності організації. </a:t>
            </a:r>
            <a:endParaRPr lang="ru-RU" b="1" dirty="0"/>
          </a:p>
          <a:p>
            <a:r>
              <a:rPr lang="uk-UA" b="1" dirty="0"/>
              <a:t>5</a:t>
            </a:r>
            <a:r>
              <a:rPr lang="uk-UA" b="1" dirty="0" smtClean="0"/>
              <a:t>. </a:t>
            </a:r>
            <a:r>
              <a:rPr lang="uk-UA" b="1" dirty="0"/>
              <a:t>Демонструвати навички взаємодії, лідерства, командної роботи. </a:t>
            </a:r>
            <a:endParaRPr lang="ru-RU" b="1" dirty="0"/>
          </a:p>
          <a:p>
            <a:r>
              <a:rPr lang="uk-UA" b="1" dirty="0" smtClean="0"/>
              <a:t>6. </a:t>
            </a:r>
            <a:r>
              <a:rPr lang="uk-UA" b="1" dirty="0"/>
              <a:t>Мати навички обґрунтування дієвих інструментів мотивування персоналу організації. </a:t>
            </a:r>
            <a:endParaRPr lang="ru-RU" b="1" dirty="0"/>
          </a:p>
          <a:p>
            <a:r>
              <a:rPr lang="uk-UA" b="1" dirty="0" smtClean="0"/>
              <a:t>7. </a:t>
            </a:r>
            <a:r>
              <a:rPr lang="uk-UA" b="1" dirty="0"/>
              <a:t>Ідентифікувати причини стресу, адаптувати себе та членів команди до стресової ситуації, знаходити засоби до її нейтралізації. </a:t>
            </a:r>
            <a:endParaRPr lang="ru-RU" b="1" dirty="0"/>
          </a:p>
          <a:p>
            <a:r>
              <a:rPr lang="uk-UA" b="1" dirty="0" smtClean="0"/>
              <a:t>8. </a:t>
            </a:r>
            <a:r>
              <a:rPr lang="uk-UA" b="1" dirty="0"/>
              <a:t>Демонструвати навички самостійної роботи, гнучкого мислення, відкритості до нових знань, бути критичним і самокритичним. </a:t>
            </a:r>
            <a:endParaRPr lang="ru-RU" b="1" dirty="0"/>
          </a:p>
          <a:p>
            <a:r>
              <a:rPr lang="uk-UA" b="1" dirty="0" smtClean="0"/>
              <a:t>9. </a:t>
            </a:r>
            <a:r>
              <a:rPr lang="uk-UA" b="1" dirty="0"/>
              <a:t>Виконувати дослідження індивідуально та/або в групі під керівництвом лідера. </a:t>
            </a:r>
            <a:endParaRPr lang="ru-RU" b="1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485246"/>
            <a:ext cx="5580112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Програмні результати навчання: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87016" y="0"/>
            <a:ext cx="8856984" cy="4852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z="2400" b="1" u="sng" smtClean="0">
                <a:latin typeface="Calibri" panose="020F0502020204030204" pitchFamily="34" charset="0"/>
                <a:cs typeface="Calibri" panose="020F0502020204030204" pitchFamily="34" charset="0"/>
              </a:rPr>
              <a:t>ЕкОНОМІКА ПРАЦІ ТА СОЦІАЛЬНО-ТРУДОВІ ВІДНОСИНИ</a:t>
            </a:r>
            <a:endParaRPr lang="uk-UA" sz="2400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19648" y="1124744"/>
            <a:ext cx="8605464" cy="51740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14000"/>
              </a:lnSpc>
            </a:pPr>
            <a:r>
              <a:rPr lang="ru-RU" b="1" dirty="0" smtClean="0"/>
              <a:t>Тема 1. </a:t>
            </a:r>
            <a:r>
              <a:rPr lang="uk-UA" b="1" dirty="0"/>
              <a:t>Трудові ресурси і трудовий потенціал суспільства</a:t>
            </a:r>
            <a:endParaRPr lang="ru-RU" b="1" dirty="0" smtClean="0"/>
          </a:p>
          <a:p>
            <a:pPr>
              <a:lnSpc>
                <a:spcPct val="114000"/>
              </a:lnSpc>
            </a:pPr>
            <a:r>
              <a:rPr lang="ru-RU" b="1" dirty="0" smtClean="0"/>
              <a:t>Тема 2. </a:t>
            </a:r>
            <a:r>
              <a:rPr lang="uk-UA" b="1" dirty="0"/>
              <a:t>Соціальне партнерство</a:t>
            </a:r>
            <a:endParaRPr lang="ru-RU" b="1" dirty="0" smtClean="0"/>
          </a:p>
          <a:p>
            <a:pPr>
              <a:lnSpc>
                <a:spcPct val="114000"/>
              </a:lnSpc>
            </a:pPr>
            <a:r>
              <a:rPr lang="ru-RU" b="1" dirty="0" smtClean="0"/>
              <a:t>Тема 3. </a:t>
            </a:r>
            <a:r>
              <a:rPr lang="ru-RU" b="1" dirty="0" err="1" smtClean="0"/>
              <a:t>Людський</a:t>
            </a:r>
            <a:r>
              <a:rPr lang="ru-RU" b="1" dirty="0" smtClean="0"/>
              <a:t> </a:t>
            </a:r>
            <a:r>
              <a:rPr lang="ru-RU" b="1" dirty="0" err="1" smtClean="0"/>
              <a:t>капітал</a:t>
            </a:r>
            <a:endParaRPr lang="ru-RU" b="1" dirty="0" smtClean="0"/>
          </a:p>
          <a:p>
            <a:pPr>
              <a:lnSpc>
                <a:spcPct val="114000"/>
              </a:lnSpc>
            </a:pPr>
            <a:r>
              <a:rPr lang="ru-RU" b="1" dirty="0" smtClean="0"/>
              <a:t>Тема 4. </a:t>
            </a:r>
            <a:r>
              <a:rPr lang="uk-UA" b="1" dirty="0" smtClean="0"/>
              <a:t>Ринок праці та його регулювання</a:t>
            </a:r>
            <a:endParaRPr lang="ru-RU" b="1" dirty="0" smtClean="0"/>
          </a:p>
          <a:p>
            <a:pPr>
              <a:lnSpc>
                <a:spcPct val="114000"/>
              </a:lnSpc>
            </a:pPr>
            <a:r>
              <a:rPr lang="ru-RU" b="1" dirty="0" smtClean="0"/>
              <a:t>Тема 5. </a:t>
            </a:r>
            <a:r>
              <a:rPr lang="uk-UA" b="1" dirty="0" smtClean="0"/>
              <a:t>Соціально-трудові відносини зайнятості</a:t>
            </a:r>
            <a:endParaRPr lang="ru-RU" b="1" dirty="0" smtClean="0"/>
          </a:p>
          <a:p>
            <a:pPr>
              <a:lnSpc>
                <a:spcPct val="114000"/>
              </a:lnSpc>
            </a:pPr>
            <a:r>
              <a:rPr lang="ru-RU" b="1" dirty="0" smtClean="0"/>
              <a:t>Тема 6. </a:t>
            </a:r>
            <a:r>
              <a:rPr lang="uk-UA" b="1" dirty="0" smtClean="0"/>
              <a:t>Організація і нормування праці</a:t>
            </a:r>
            <a:endParaRPr lang="ru-RU" b="1" dirty="0" smtClean="0"/>
          </a:p>
          <a:p>
            <a:pPr>
              <a:lnSpc>
                <a:spcPct val="114000"/>
              </a:lnSpc>
            </a:pPr>
            <a:r>
              <a:rPr lang="ru-RU" b="1" dirty="0" smtClean="0"/>
              <a:t>Тема 7. </a:t>
            </a:r>
            <a:r>
              <a:rPr lang="uk-UA" b="1" dirty="0" smtClean="0"/>
              <a:t>Продуктивність і ефективність праці</a:t>
            </a:r>
            <a:endParaRPr lang="ru-RU" b="1" dirty="0" smtClean="0"/>
          </a:p>
          <a:p>
            <a:pPr>
              <a:lnSpc>
                <a:spcPct val="114000"/>
              </a:lnSpc>
            </a:pPr>
            <a:r>
              <a:rPr lang="ru-RU" b="1" dirty="0" smtClean="0"/>
              <a:t>Тема 8. </a:t>
            </a:r>
            <a:r>
              <a:rPr lang="uk-UA" b="1" dirty="0" smtClean="0"/>
              <a:t>Політика доходів і оплати праці</a:t>
            </a:r>
            <a:endParaRPr lang="ru-RU" b="1" dirty="0" smtClean="0"/>
          </a:p>
          <a:p>
            <a:pPr>
              <a:lnSpc>
                <a:spcPct val="114000"/>
              </a:lnSpc>
            </a:pPr>
            <a:r>
              <a:rPr lang="ru-RU" b="1" dirty="0" smtClean="0"/>
              <a:t>Тема 9. </a:t>
            </a:r>
            <a:r>
              <a:rPr lang="uk-UA" b="1" dirty="0" smtClean="0"/>
              <a:t>Планування праці</a:t>
            </a:r>
            <a:endParaRPr lang="ru-RU" b="1" dirty="0" smtClean="0"/>
          </a:p>
          <a:p>
            <a:pPr>
              <a:lnSpc>
                <a:spcPct val="114000"/>
              </a:lnSpc>
            </a:pPr>
            <a:r>
              <a:rPr lang="ru-RU" b="1" dirty="0" smtClean="0"/>
              <a:t>Тема 10. </a:t>
            </a:r>
            <a:r>
              <a:rPr lang="uk-UA" b="1" dirty="0" smtClean="0"/>
              <a:t>Аналіз, звітність і аудит у сфері праці</a:t>
            </a:r>
            <a:endParaRPr lang="ru-RU" b="1" dirty="0" smtClean="0"/>
          </a:p>
          <a:p>
            <a:pPr>
              <a:lnSpc>
                <a:spcPct val="114000"/>
              </a:lnSpc>
            </a:pPr>
            <a:r>
              <a:rPr lang="ru-RU" b="1" dirty="0" smtClean="0"/>
              <a:t>Тема 11. </a:t>
            </a:r>
            <a:r>
              <a:rPr lang="uk-UA" b="1" dirty="0" smtClean="0"/>
              <a:t>Моніторинг соціально-трудової сфери як інструмент регулювання й удосконалення соціально - трудових відносин</a:t>
            </a:r>
            <a:endParaRPr lang="ru-RU" b="1" dirty="0" smtClean="0"/>
          </a:p>
          <a:p>
            <a:pPr>
              <a:lnSpc>
                <a:spcPct val="114000"/>
              </a:lnSpc>
            </a:pPr>
            <a:r>
              <a:rPr lang="ru-RU" b="1" dirty="0" smtClean="0"/>
              <a:t>Тема 12. </a:t>
            </a:r>
            <a:r>
              <a:rPr lang="uk-UA" b="1" dirty="0" smtClean="0"/>
              <a:t>Міжнародна організація праці та її вплив на розвиток соціально-трудових відносин</a:t>
            </a:r>
            <a:endParaRPr lang="ru-RU" b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07504" y="513292"/>
            <a:ext cx="2412014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Перелік тем: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4099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87016" y="0"/>
            <a:ext cx="8856984" cy="4852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z="2400" b="1" u="sng" smtClean="0">
                <a:latin typeface="Calibri" panose="020F0502020204030204" pitchFamily="34" charset="0"/>
                <a:cs typeface="Calibri" panose="020F0502020204030204" pitchFamily="34" charset="0"/>
              </a:rPr>
              <a:t>ЕкОНОМІКА ПРАЦІ ТА СОЦІАЛЬНО-ТРУДОВІ ВІДНОСИНИ</a:t>
            </a:r>
            <a:endParaRPr lang="uk-UA" sz="2400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7504" y="485246"/>
            <a:ext cx="3312368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Основна література: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11560" y="907058"/>
            <a:ext cx="8605464" cy="51740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ru-RU" sz="2000" dirty="0" err="1">
                <a:hlinkClick r:id="rId2"/>
              </a:rPr>
              <a:t>Єсінова</a:t>
            </a:r>
            <a:r>
              <a:rPr lang="ru-RU" sz="2000" dirty="0">
                <a:hlinkClick r:id="rId2"/>
              </a:rPr>
              <a:t>, </a:t>
            </a:r>
            <a:r>
              <a:rPr lang="ru-RU" sz="2000" dirty="0" err="1">
                <a:hlinkClick r:id="rId2"/>
              </a:rPr>
              <a:t>Ніна</a:t>
            </a:r>
            <a:r>
              <a:rPr lang="ru-RU" sz="2000" dirty="0">
                <a:hlinkClick r:id="rId2"/>
              </a:rPr>
              <a:t> </a:t>
            </a:r>
            <a:r>
              <a:rPr lang="ru-RU" sz="2000" dirty="0" err="1">
                <a:hlinkClick r:id="rId2"/>
              </a:rPr>
              <a:t>Ігорівна</a:t>
            </a:r>
            <a:r>
              <a:rPr lang="ru-RU" sz="2000" dirty="0">
                <a:hlinkClick r:id="rId2"/>
              </a:rPr>
              <a:t>. "</a:t>
            </a:r>
            <a:r>
              <a:rPr lang="ru-RU" sz="2000" dirty="0" err="1">
                <a:hlinkClick r:id="rId2"/>
              </a:rPr>
              <a:t>Економіка</a:t>
            </a:r>
            <a:r>
              <a:rPr lang="ru-RU" sz="2000" dirty="0">
                <a:hlinkClick r:id="rId2"/>
              </a:rPr>
              <a:t> </a:t>
            </a:r>
            <a:r>
              <a:rPr lang="ru-RU" sz="2000" dirty="0" err="1">
                <a:hlinkClick r:id="rId2"/>
              </a:rPr>
              <a:t>праці</a:t>
            </a:r>
            <a:r>
              <a:rPr lang="ru-RU" sz="2000" dirty="0">
                <a:hlinkClick r:id="rId2"/>
              </a:rPr>
              <a:t> та </a:t>
            </a:r>
            <a:r>
              <a:rPr lang="ru-RU" sz="2000" dirty="0" err="1">
                <a:hlinkClick r:id="rId2"/>
              </a:rPr>
              <a:t>соціально-трудові</a:t>
            </a:r>
            <a:r>
              <a:rPr lang="ru-RU" sz="2000" dirty="0">
                <a:hlinkClick r:id="rId2"/>
              </a:rPr>
              <a:t> </a:t>
            </a:r>
            <a:r>
              <a:rPr lang="ru-RU" sz="2000" dirty="0" err="1">
                <a:hlinkClick r:id="rId2"/>
              </a:rPr>
              <a:t>відносини</a:t>
            </a:r>
            <a:r>
              <a:rPr lang="ru-RU" sz="2000" dirty="0">
                <a:hlinkClick r:id="rId2"/>
              </a:rPr>
              <a:t>. Практикум. </a:t>
            </a:r>
            <a:r>
              <a:rPr lang="ru-RU" sz="2000" dirty="0" err="1">
                <a:hlinkClick r:id="rId2"/>
              </a:rPr>
              <a:t>Навчальний</a:t>
            </a:r>
            <a:r>
              <a:rPr lang="ru-RU" sz="2000" dirty="0">
                <a:hlinkClick r:id="rId2"/>
              </a:rPr>
              <a:t> </a:t>
            </a:r>
            <a:r>
              <a:rPr lang="ru-RU" sz="2000" dirty="0" err="1">
                <a:hlinkClick r:id="rId2"/>
              </a:rPr>
              <a:t>посібник</a:t>
            </a:r>
            <a:r>
              <a:rPr lang="ru-RU" sz="2000" dirty="0">
                <a:hlinkClick r:id="rId2"/>
              </a:rPr>
              <a:t>." (2015</a:t>
            </a:r>
            <a:r>
              <a:rPr lang="ru-RU" sz="2000" dirty="0" smtClean="0">
                <a:hlinkClick r:id="rId2"/>
              </a:rPr>
              <a:t>).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dirty="0" err="1">
                <a:hlinkClick r:id="rId3"/>
              </a:rPr>
              <a:t>Городецька</a:t>
            </a:r>
            <a:r>
              <a:rPr lang="ru-RU" sz="2000" dirty="0">
                <a:hlinkClick r:id="rId3"/>
              </a:rPr>
              <a:t>, Л. "</a:t>
            </a:r>
            <a:r>
              <a:rPr lang="ru-RU" sz="2000" dirty="0" err="1">
                <a:hlinkClick r:id="rId3"/>
              </a:rPr>
              <a:t>Економіка</a:t>
            </a:r>
            <a:r>
              <a:rPr lang="ru-RU" sz="2000" dirty="0">
                <a:hlinkClick r:id="rId3"/>
              </a:rPr>
              <a:t> </a:t>
            </a:r>
            <a:r>
              <a:rPr lang="ru-RU" sz="2000" dirty="0" err="1">
                <a:hlinkClick r:id="rId3"/>
              </a:rPr>
              <a:t>праці</a:t>
            </a:r>
            <a:r>
              <a:rPr lang="ru-RU" sz="2000" dirty="0">
                <a:hlinkClick r:id="rId3"/>
              </a:rPr>
              <a:t> і </a:t>
            </a:r>
            <a:r>
              <a:rPr lang="ru-RU" sz="2000" dirty="0" err="1">
                <a:hlinkClick r:id="rId3"/>
              </a:rPr>
              <a:t>соціально-трудові</a:t>
            </a:r>
            <a:r>
              <a:rPr lang="ru-RU" sz="2000" dirty="0">
                <a:hlinkClick r:id="rId3"/>
              </a:rPr>
              <a:t> </a:t>
            </a:r>
            <a:r>
              <a:rPr lang="ru-RU" sz="2000" dirty="0" err="1">
                <a:hlinkClick r:id="rId3"/>
              </a:rPr>
              <a:t>відносини</a:t>
            </a:r>
            <a:r>
              <a:rPr lang="ru-RU" sz="2000" dirty="0">
                <a:hlinkClick r:id="rId3"/>
              </a:rPr>
              <a:t>: </a:t>
            </a:r>
            <a:r>
              <a:rPr lang="ru-RU" sz="2000" dirty="0" err="1">
                <a:hlinkClick r:id="rId3"/>
              </a:rPr>
              <a:t>навчальний</a:t>
            </a:r>
            <a:r>
              <a:rPr lang="ru-RU" sz="2000" dirty="0">
                <a:hlinkClick r:id="rId3"/>
              </a:rPr>
              <a:t> </a:t>
            </a:r>
            <a:r>
              <a:rPr lang="ru-RU" sz="2000" dirty="0" err="1">
                <a:hlinkClick r:id="rId3"/>
              </a:rPr>
              <a:t>посібник</a:t>
            </a:r>
            <a:r>
              <a:rPr lang="ru-RU" sz="2000" dirty="0">
                <a:hlinkClick r:id="rId3"/>
              </a:rPr>
              <a:t>." (2010</a:t>
            </a:r>
            <a:r>
              <a:rPr lang="ru-RU" sz="2000" dirty="0" smtClean="0">
                <a:hlinkClick r:id="rId3"/>
              </a:rPr>
              <a:t>).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dirty="0">
                <a:hlinkClick r:id="rId4"/>
              </a:rPr>
              <a:t>Колот, А. М., Колот, А. М., </a:t>
            </a:r>
            <a:r>
              <a:rPr lang="ru-RU" sz="2000" dirty="0" err="1">
                <a:hlinkClick r:id="rId4"/>
              </a:rPr>
              <a:t>Грішнова</a:t>
            </a:r>
            <a:r>
              <a:rPr lang="ru-RU" sz="2000" dirty="0">
                <a:hlinkClick r:id="rId4"/>
              </a:rPr>
              <a:t>, О. А., </a:t>
            </a:r>
            <a:r>
              <a:rPr lang="ru-RU" sz="2000" dirty="0" err="1">
                <a:hlinkClick r:id="rId4"/>
              </a:rPr>
              <a:t>Гришнова</a:t>
            </a:r>
            <a:r>
              <a:rPr lang="ru-RU" sz="2000" dirty="0">
                <a:hlinkClick r:id="rId4"/>
              </a:rPr>
              <a:t>, Е. А., Герасименко, О. О., Герасименко, О. А., ... &amp; </a:t>
            </a:r>
            <a:r>
              <a:rPr lang="ru-RU" sz="2000" dirty="0" err="1">
                <a:hlinkClick r:id="rId4"/>
              </a:rPr>
              <a:t>Петюх</a:t>
            </a:r>
            <a:r>
              <a:rPr lang="ru-RU" sz="2000" dirty="0">
                <a:hlinkClick r:id="rId4"/>
              </a:rPr>
              <a:t>, В. М. (2009). </a:t>
            </a:r>
            <a:r>
              <a:rPr lang="ru-RU" sz="2000" dirty="0" err="1">
                <a:hlinkClick r:id="rId4"/>
              </a:rPr>
              <a:t>Економіка</a:t>
            </a:r>
            <a:r>
              <a:rPr lang="ru-RU" sz="2000" dirty="0">
                <a:hlinkClick r:id="rId4"/>
              </a:rPr>
              <a:t> </a:t>
            </a:r>
            <a:r>
              <a:rPr lang="ru-RU" sz="2000" dirty="0" err="1">
                <a:hlinkClick r:id="rId4"/>
              </a:rPr>
              <a:t>праці</a:t>
            </a:r>
            <a:r>
              <a:rPr lang="ru-RU" sz="2000" dirty="0">
                <a:hlinkClick r:id="rId4"/>
              </a:rPr>
              <a:t> та </a:t>
            </a:r>
            <a:r>
              <a:rPr lang="ru-RU" sz="2000" dirty="0" err="1">
                <a:hlinkClick r:id="rId4"/>
              </a:rPr>
              <a:t>соціально-трудові</a:t>
            </a:r>
            <a:r>
              <a:rPr lang="ru-RU" sz="2000" dirty="0">
                <a:hlinkClick r:id="rId4"/>
              </a:rPr>
              <a:t> </a:t>
            </a:r>
            <a:r>
              <a:rPr lang="ru-RU" sz="2000" dirty="0" err="1">
                <a:hlinkClick r:id="rId4"/>
              </a:rPr>
              <a:t>відносини</a:t>
            </a:r>
            <a:r>
              <a:rPr lang="ru-RU" sz="2000" dirty="0" smtClean="0">
                <a:hlinkClick r:id="rId4"/>
              </a:rPr>
              <a:t>.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dirty="0" err="1">
                <a:hlinkClick r:id="rId5"/>
              </a:rPr>
              <a:t>Єсінова</a:t>
            </a:r>
            <a:r>
              <a:rPr lang="ru-RU" sz="2000" dirty="0">
                <a:hlinkClick r:id="rId5"/>
              </a:rPr>
              <a:t>, </a:t>
            </a:r>
            <a:r>
              <a:rPr lang="ru-RU" sz="2000" dirty="0" err="1">
                <a:hlinkClick r:id="rId5"/>
              </a:rPr>
              <a:t>Ніна</a:t>
            </a:r>
            <a:r>
              <a:rPr lang="ru-RU" sz="2000" dirty="0">
                <a:hlinkClick r:id="rId5"/>
              </a:rPr>
              <a:t> </a:t>
            </a:r>
            <a:r>
              <a:rPr lang="ru-RU" sz="2000" dirty="0" err="1">
                <a:hlinkClick r:id="rId5"/>
              </a:rPr>
              <a:t>Ігорівна</a:t>
            </a:r>
            <a:r>
              <a:rPr lang="ru-RU" sz="2000" dirty="0">
                <a:hlinkClick r:id="rId5"/>
              </a:rPr>
              <a:t>. "</a:t>
            </a:r>
            <a:r>
              <a:rPr lang="ru-RU" sz="2000" dirty="0" err="1">
                <a:hlinkClick r:id="rId5"/>
              </a:rPr>
              <a:t>Економіка</a:t>
            </a:r>
            <a:r>
              <a:rPr lang="ru-RU" sz="2000" dirty="0">
                <a:hlinkClick r:id="rId5"/>
              </a:rPr>
              <a:t> </a:t>
            </a:r>
            <a:r>
              <a:rPr lang="ru-RU" sz="2000" dirty="0" err="1">
                <a:hlinkClick r:id="rId5"/>
              </a:rPr>
              <a:t>праці</a:t>
            </a:r>
            <a:r>
              <a:rPr lang="ru-RU" sz="2000" dirty="0">
                <a:hlinkClick r:id="rId5"/>
              </a:rPr>
              <a:t> та </a:t>
            </a:r>
            <a:r>
              <a:rPr lang="ru-RU" sz="2000" dirty="0" err="1">
                <a:hlinkClick r:id="rId5"/>
              </a:rPr>
              <a:t>соціально-трудові</a:t>
            </a:r>
            <a:r>
              <a:rPr lang="ru-RU" sz="2000" dirty="0">
                <a:hlinkClick r:id="rId5"/>
              </a:rPr>
              <a:t> </a:t>
            </a:r>
            <a:r>
              <a:rPr lang="ru-RU" sz="2000" dirty="0" err="1">
                <a:hlinkClick r:id="rId5"/>
              </a:rPr>
              <a:t>відносини</a:t>
            </a:r>
            <a:r>
              <a:rPr lang="ru-RU" sz="2000" dirty="0">
                <a:hlinkClick r:id="rId5"/>
              </a:rPr>
              <a:t>. Практикум. </a:t>
            </a:r>
            <a:r>
              <a:rPr lang="ru-RU" sz="2000" dirty="0" err="1">
                <a:hlinkClick r:id="rId5"/>
              </a:rPr>
              <a:t>Навчальний</a:t>
            </a:r>
            <a:r>
              <a:rPr lang="ru-RU" sz="2000" dirty="0">
                <a:hlinkClick r:id="rId5"/>
              </a:rPr>
              <a:t> </a:t>
            </a:r>
            <a:r>
              <a:rPr lang="ru-RU" sz="2000" dirty="0" err="1">
                <a:hlinkClick r:id="rId5"/>
              </a:rPr>
              <a:t>посібник</a:t>
            </a:r>
            <a:r>
              <a:rPr lang="ru-RU" sz="2000" dirty="0">
                <a:hlinkClick r:id="rId5"/>
              </a:rPr>
              <a:t>." (2015</a:t>
            </a:r>
            <a:r>
              <a:rPr lang="ru-RU" sz="2000" dirty="0" smtClean="0">
                <a:hlinkClick r:id="rId5"/>
              </a:rPr>
              <a:t>).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dirty="0" err="1">
                <a:hlinkClick r:id="rId6"/>
              </a:rPr>
              <a:t>Погорєлов</a:t>
            </a:r>
            <a:r>
              <a:rPr lang="ru-RU" sz="2000" dirty="0">
                <a:hlinkClick r:id="rId6"/>
              </a:rPr>
              <a:t>, </a:t>
            </a:r>
            <a:r>
              <a:rPr lang="ru-RU" sz="2000" dirty="0" err="1">
                <a:hlinkClick r:id="rId6"/>
              </a:rPr>
              <a:t>Микола</a:t>
            </a:r>
            <a:r>
              <a:rPr lang="ru-RU" sz="2000" dirty="0">
                <a:hlinkClick r:id="rId6"/>
              </a:rPr>
              <a:t> </a:t>
            </a:r>
            <a:r>
              <a:rPr lang="ru-RU" sz="2000" dirty="0" err="1">
                <a:hlinkClick r:id="rId6"/>
              </a:rPr>
              <a:t>Іванович</a:t>
            </a:r>
            <a:r>
              <a:rPr lang="ru-RU" sz="2000" dirty="0">
                <a:hlinkClick r:id="rId6"/>
              </a:rPr>
              <a:t>, </a:t>
            </a:r>
            <a:r>
              <a:rPr lang="ru-RU" sz="2000" dirty="0" err="1">
                <a:hlinkClick r:id="rId6"/>
              </a:rPr>
              <a:t>et</a:t>
            </a:r>
            <a:r>
              <a:rPr lang="ru-RU" sz="2000" dirty="0">
                <a:hlinkClick r:id="rId6"/>
              </a:rPr>
              <a:t> </a:t>
            </a:r>
            <a:r>
              <a:rPr lang="ru-RU" sz="2000" dirty="0" err="1">
                <a:hlinkClick r:id="rId6"/>
              </a:rPr>
              <a:t>al</a:t>
            </a:r>
            <a:r>
              <a:rPr lang="ru-RU" sz="2000" dirty="0">
                <a:hlinkClick r:id="rId6"/>
              </a:rPr>
              <a:t>. "</a:t>
            </a:r>
            <a:r>
              <a:rPr lang="ru-RU" sz="2000" dirty="0" err="1">
                <a:hlinkClick r:id="rId6"/>
              </a:rPr>
              <a:t>Управління</a:t>
            </a:r>
            <a:r>
              <a:rPr lang="ru-RU" sz="2000" dirty="0">
                <a:hlinkClick r:id="rId6"/>
              </a:rPr>
              <a:t> персоналом та </a:t>
            </a:r>
            <a:r>
              <a:rPr lang="ru-RU" sz="2000" dirty="0" err="1">
                <a:hlinkClick r:id="rId6"/>
              </a:rPr>
              <a:t>економіка</a:t>
            </a:r>
            <a:r>
              <a:rPr lang="ru-RU" sz="2000" dirty="0">
                <a:hlinkClick r:id="rId6"/>
              </a:rPr>
              <a:t> </a:t>
            </a:r>
            <a:r>
              <a:rPr lang="ru-RU" sz="2000" dirty="0" err="1">
                <a:hlinkClick r:id="rId6"/>
              </a:rPr>
              <a:t>праці</a:t>
            </a:r>
            <a:r>
              <a:rPr lang="ru-RU" sz="2000" dirty="0">
                <a:hlinkClick r:id="rId6"/>
              </a:rPr>
              <a:t>." (2019</a:t>
            </a:r>
            <a:r>
              <a:rPr lang="ru-RU" sz="2000" dirty="0" smtClean="0">
                <a:hlinkClick r:id="rId6"/>
              </a:rPr>
              <a:t>).</a:t>
            </a:r>
            <a:endParaRPr lang="ru-RU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43BFDE"/>
      </a:accent6>
      <a:hlink>
        <a:srgbClr val="FBAE29"/>
      </a:hlink>
      <a:folHlink>
        <a:srgbClr val="EDC47E"/>
      </a:folHlink>
    </a:clrScheme>
    <a:fontScheme name="Gallery">
      <a:majorFont>
        <a:latin typeface="Rockwell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Галерея</Template>
  <TotalTime>149</TotalTime>
  <Words>725</Words>
  <Application>Microsoft Office PowerPoint</Application>
  <PresentationFormat>Экран (4:3)</PresentationFormat>
  <Paragraphs>92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Gallery</vt:lpstr>
      <vt:lpstr>Міністерство освіти і науки України Херсонський державний університет Факультет економіки І менеджменту Кафедра економіки, менеджменту і адміністрування</vt:lpstr>
      <vt:lpstr>ЕкОНОМІКА ПРАЦІ ТА СОЦІАЛЬНО-ТРУДОВІ ВІДНОСИНИ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менеджменту і адміністрування</dc:title>
  <dc:creator>GARRY</dc:creator>
  <cp:lastModifiedBy>SVETIK</cp:lastModifiedBy>
  <cp:revision>31</cp:revision>
  <dcterms:created xsi:type="dcterms:W3CDTF">2020-06-05T21:00:31Z</dcterms:created>
  <dcterms:modified xsi:type="dcterms:W3CDTF">2020-08-13T18:47:13Z</dcterms:modified>
</cp:coreProperties>
</file>